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Montserrat Bold" charset="1" panose="00000800000000000000"/>
      <p:regular r:id="rId15"/>
    </p:embeddedFont>
    <p:embeddedFont>
      <p:font typeface="Montserrat Bold Italics" charset="1" panose="00000800000000000000"/>
      <p:regular r:id="rId16"/>
    </p:embeddedFont>
    <p:embeddedFont>
      <p:font typeface="Montserrat" charset="1" panose="000005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509075" y="7509570"/>
            <a:ext cx="18797075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404242" y="239911"/>
            <a:ext cx="2067899" cy="2067899"/>
          </a:xfrm>
          <a:custGeom>
            <a:avLst/>
            <a:gdLst/>
            <a:ahLst/>
            <a:cxnLst/>
            <a:rect r="r" b="b" t="t" l="l"/>
            <a:pathLst>
              <a:path h="2067899" w="2067899">
                <a:moveTo>
                  <a:pt x="0" y="0"/>
                </a:moveTo>
                <a:lnTo>
                  <a:pt x="2067898" y="0"/>
                </a:lnTo>
                <a:lnTo>
                  <a:pt x="2067898" y="2067898"/>
                </a:lnTo>
                <a:lnTo>
                  <a:pt x="0" y="2067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56963" y="3603270"/>
            <a:ext cx="17174075" cy="334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b="true" sz="96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NEXT DEFI BUBBLE- CAN WE PREDICT IT?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406845" y="8306465"/>
            <a:ext cx="7474309" cy="1517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b="true" sz="2899" spc="579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SANSKRUTI NAWANDER</a:t>
            </a:r>
          </a:p>
          <a:p>
            <a:pPr algn="ctr">
              <a:lnSpc>
                <a:spcPts val="4059"/>
              </a:lnSpc>
            </a:pPr>
            <a:r>
              <a:rPr lang="en-US" b="true" sz="2899" spc="579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D16ADB</a:t>
            </a:r>
          </a:p>
          <a:p>
            <a:pPr algn="ctr">
              <a:lnSpc>
                <a:spcPts val="4059"/>
              </a:lnSpc>
            </a:pPr>
            <a:r>
              <a:rPr lang="en-US" b="true" sz="2899" spc="579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38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974958" y="1997325"/>
            <a:ext cx="7633543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b="true" sz="4200" i="true" u="sng">
                <a:solidFill>
                  <a:srgbClr val="1D1D1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BLOCKCHAIN: CASE STUDY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-509075" y="3225030"/>
            <a:ext cx="18797075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3744144" y="237074"/>
            <a:ext cx="10799713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b="true" sz="4800" u="sng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SEM 8: DECENTRALIZED FINANCE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033581" y="9840838"/>
            <a:ext cx="2254419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051085" y="939822"/>
            <a:ext cx="8236915" cy="8236882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33333" t="0" r="-33333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338346" y="665797"/>
            <a:ext cx="702627" cy="548049"/>
          </a:xfrm>
          <a:custGeom>
            <a:avLst/>
            <a:gdLst/>
            <a:ahLst/>
            <a:cxnLst/>
            <a:rect r="r" b="b" t="t" l="l"/>
            <a:pathLst>
              <a:path h="548049" w="702627">
                <a:moveTo>
                  <a:pt x="0" y="0"/>
                </a:moveTo>
                <a:lnTo>
                  <a:pt x="702626" y="0"/>
                </a:lnTo>
                <a:lnTo>
                  <a:pt x="702626" y="548049"/>
                </a:lnTo>
                <a:lnTo>
                  <a:pt x="0" y="5480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1458" y="1779588"/>
            <a:ext cx="9999626" cy="739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99"/>
              </a:lnSpc>
            </a:pPr>
            <a:r>
              <a:rPr lang="en-US" sz="3599" b="true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DEFI BUBBLES?</a:t>
            </a:r>
          </a:p>
          <a:p>
            <a:pPr algn="l">
              <a:lnSpc>
                <a:spcPts val="5399"/>
              </a:lnSpc>
            </a:pPr>
          </a:p>
          <a:p>
            <a:pPr algn="l" marL="777232" indent="-388616" lvl="1">
              <a:lnSpc>
                <a:spcPts val="5399"/>
              </a:lnSpc>
              <a:buFont typeface="Arial"/>
              <a:buChar char="•"/>
            </a:pP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Focusing on whether it is </a:t>
            </a:r>
            <a:r>
              <a:rPr lang="en-US" b="true" sz="35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possible to predict </a:t>
            </a: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the next </a:t>
            </a:r>
            <a:r>
              <a:rPr lang="en-US" b="true" sz="35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major surge</a:t>
            </a: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5399"/>
              </a:lnSpc>
            </a:pPr>
          </a:p>
          <a:p>
            <a:pPr algn="l" marL="777232" indent="-388616" lvl="1">
              <a:lnSpc>
                <a:spcPts val="5399"/>
              </a:lnSpc>
              <a:buFont typeface="Arial"/>
              <a:buChar char="•"/>
            </a:pP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Understanding </a:t>
            </a:r>
            <a:r>
              <a:rPr lang="en-US" b="true" sz="35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past events</a:t>
            </a: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, identifying early </a:t>
            </a:r>
            <a:r>
              <a:rPr lang="en-US" b="true" sz="35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warning signs</a:t>
            </a: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</a:p>
          <a:p>
            <a:pPr algn="l">
              <a:lnSpc>
                <a:spcPts val="5399"/>
              </a:lnSpc>
            </a:pPr>
          </a:p>
          <a:p>
            <a:pPr algn="l" marL="777232" indent="-388616" lvl="1">
              <a:lnSpc>
                <a:spcPts val="5399"/>
              </a:lnSpc>
              <a:buFont typeface="Arial"/>
              <a:buChar char="•"/>
            </a:pP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Analyzing </a:t>
            </a:r>
            <a:r>
              <a:rPr lang="en-US" b="true" sz="35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market behavior</a:t>
            </a: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are crucial for navigating this rapidly evolving space.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10258116">
            <a:off x="13091491" y="-267050"/>
            <a:ext cx="6757935" cy="2961793"/>
          </a:xfrm>
          <a:custGeom>
            <a:avLst/>
            <a:gdLst/>
            <a:ahLst/>
            <a:cxnLst/>
            <a:rect r="r" b="b" t="t" l="l"/>
            <a:pathLst>
              <a:path h="2961793" w="6757935">
                <a:moveTo>
                  <a:pt x="0" y="0"/>
                </a:moveTo>
                <a:lnTo>
                  <a:pt x="6757935" y="0"/>
                </a:lnTo>
                <a:lnTo>
                  <a:pt x="6757935" y="2961793"/>
                </a:lnTo>
                <a:lnTo>
                  <a:pt x="0" y="29617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5999"/>
            </a:blip>
            <a:stretch>
              <a:fillRect l="0" t="-124844" r="0" b="-117625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432117" y="491194"/>
            <a:ext cx="7227822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 u="sng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033581" y="9775106"/>
            <a:ext cx="2254419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235290" y="2239327"/>
            <a:ext cx="6024010" cy="5190408"/>
          </a:xfrm>
          <a:custGeom>
            <a:avLst/>
            <a:gdLst/>
            <a:ahLst/>
            <a:cxnLst/>
            <a:rect r="r" b="b" t="t" l="l"/>
            <a:pathLst>
              <a:path h="5190408" w="6024010">
                <a:moveTo>
                  <a:pt x="0" y="0"/>
                </a:moveTo>
                <a:lnTo>
                  <a:pt x="6024010" y="0"/>
                </a:lnTo>
                <a:lnTo>
                  <a:pt x="6024010" y="5190409"/>
                </a:lnTo>
                <a:lnTo>
                  <a:pt x="0" y="51904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7259" t="-20042" r="-57501" b="-2109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76767" y="2134552"/>
            <a:ext cx="9999626" cy="691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98821" indent="-399411" lvl="1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Exponential growth in</a:t>
            </a:r>
            <a:r>
              <a:rPr lang="en-US" b="true" sz="36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token prices</a:t>
            </a:r>
          </a:p>
          <a:p>
            <a:pPr algn="l" marL="798821" indent="-399411" lvl="1">
              <a:lnSpc>
                <a:spcPts val="5549"/>
              </a:lnSpc>
              <a:buFont typeface="Arial"/>
              <a:buChar char="•"/>
            </a:pPr>
            <a:r>
              <a:rPr lang="en-US" b="true" sz="36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Unsustainable lending</a:t>
            </a:r>
            <a:r>
              <a:rPr lang="en-US" sz="36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and borrowing rates, </a:t>
            </a:r>
          </a:p>
          <a:p>
            <a:pPr algn="l" marL="798821" indent="-399411" lvl="1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Excessive leverage</a:t>
            </a:r>
          </a:p>
          <a:p>
            <a:pPr algn="l" marL="798821" indent="-399411" lvl="1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Monitoring metrics like </a:t>
            </a:r>
            <a:r>
              <a:rPr lang="en-US" b="true" sz="36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total value locked (TVL) </a:t>
            </a:r>
            <a:r>
              <a:rPr lang="en-US" sz="36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and transaction volumes alongside market sentiment can provide </a:t>
            </a:r>
            <a:r>
              <a:rPr lang="en-US" b="true" sz="36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early warning signals</a:t>
            </a:r>
            <a:r>
              <a:rPr lang="en-US" sz="36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of a looming bubble.</a:t>
            </a:r>
          </a:p>
          <a:p>
            <a:pPr algn="l">
              <a:lnSpc>
                <a:spcPts val="554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248385" y="580072"/>
            <a:ext cx="15010915" cy="165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 u="sng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INDICATORS OF BUBBLE FORMATION</a:t>
            </a: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943721" y="9737006"/>
            <a:ext cx="12400558" cy="339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ARE WE ON THE BRINK OF ANOTHER BUBBLE OR ENTERING A SUSTAINABLE GROWTH PHASE?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580670" y="7458665"/>
            <a:ext cx="3356530" cy="1406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4"/>
              </a:lnSpc>
              <a:spcBef>
                <a:spcPct val="0"/>
              </a:spcBef>
            </a:pPr>
            <a:r>
              <a:rPr lang="en-US" b="true" sz="267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2022 REALITY CHECK</a:t>
            </a:r>
          </a:p>
          <a:p>
            <a:pPr algn="ctr">
              <a:lnSpc>
                <a:spcPts val="3744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676393" y="7468190"/>
            <a:ext cx="3570902" cy="860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2020-2021 EXPLOSION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5143500"/>
            <a:ext cx="9584075" cy="6196253"/>
          </a:xfrm>
          <a:custGeom>
            <a:avLst/>
            <a:gdLst/>
            <a:ahLst/>
            <a:cxnLst/>
            <a:rect r="r" b="b" t="t" l="l"/>
            <a:pathLst>
              <a:path h="6196253" w="9584075">
                <a:moveTo>
                  <a:pt x="0" y="0"/>
                </a:moveTo>
                <a:lnTo>
                  <a:pt x="9584075" y="0"/>
                </a:lnTo>
                <a:lnTo>
                  <a:pt x="9584075" y="6196253"/>
                </a:lnTo>
                <a:lnTo>
                  <a:pt x="0" y="61962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696" t="0" r="-13696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768237"/>
            <a:ext cx="9144000" cy="5911737"/>
          </a:xfrm>
          <a:custGeom>
            <a:avLst/>
            <a:gdLst/>
            <a:ahLst/>
            <a:cxnLst/>
            <a:rect r="r" b="b" t="t" l="l"/>
            <a:pathLst>
              <a:path h="5911737" w="9144000">
                <a:moveTo>
                  <a:pt x="0" y="0"/>
                </a:moveTo>
                <a:lnTo>
                  <a:pt x="9144000" y="0"/>
                </a:lnTo>
                <a:lnTo>
                  <a:pt x="9144000" y="5911737"/>
                </a:lnTo>
                <a:lnTo>
                  <a:pt x="0" y="59117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75" t="0" r="-1175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5143500"/>
            <a:ext cx="9144000" cy="5911737"/>
            <a:chOff x="0" y="0"/>
            <a:chExt cx="1599741" cy="103425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99741" cy="1034258"/>
            </a:xfrm>
            <a:custGeom>
              <a:avLst/>
              <a:gdLst/>
              <a:ahLst/>
              <a:cxnLst/>
              <a:rect r="r" b="b" t="t" l="l"/>
              <a:pathLst>
                <a:path h="1034258" w="1599741">
                  <a:moveTo>
                    <a:pt x="0" y="0"/>
                  </a:moveTo>
                  <a:lnTo>
                    <a:pt x="1599741" y="0"/>
                  </a:lnTo>
                  <a:lnTo>
                    <a:pt x="1599741" y="1034258"/>
                  </a:lnTo>
                  <a:lnTo>
                    <a:pt x="0" y="1034258"/>
                  </a:lnTo>
                  <a:close/>
                </a:path>
              </a:pathLst>
            </a:custGeom>
            <a:solidFill>
              <a:srgbClr val="1D1D1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144000" y="0"/>
            <a:ext cx="10036696" cy="5143500"/>
            <a:chOff x="0" y="0"/>
            <a:chExt cx="2018184" cy="10342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18184" cy="1034258"/>
            </a:xfrm>
            <a:custGeom>
              <a:avLst/>
              <a:gdLst/>
              <a:ahLst/>
              <a:cxnLst/>
              <a:rect r="r" b="b" t="t" l="l"/>
              <a:pathLst>
                <a:path h="1034258" w="2018184">
                  <a:moveTo>
                    <a:pt x="0" y="0"/>
                  </a:moveTo>
                  <a:lnTo>
                    <a:pt x="2018184" y="0"/>
                  </a:lnTo>
                  <a:lnTo>
                    <a:pt x="2018184" y="1034258"/>
                  </a:lnTo>
                  <a:lnTo>
                    <a:pt x="0" y="1034258"/>
                  </a:lnTo>
                  <a:close/>
                </a:path>
              </a:pathLst>
            </a:custGeom>
            <a:solidFill>
              <a:srgbClr val="1D1D1F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591942" y="-527686"/>
            <a:ext cx="9735942" cy="5671186"/>
          </a:xfrm>
          <a:custGeom>
            <a:avLst/>
            <a:gdLst/>
            <a:ahLst/>
            <a:cxnLst/>
            <a:rect r="r" b="b" t="t" l="l"/>
            <a:pathLst>
              <a:path h="5671186" w="9735942">
                <a:moveTo>
                  <a:pt x="0" y="0"/>
                </a:moveTo>
                <a:lnTo>
                  <a:pt x="9735942" y="0"/>
                </a:lnTo>
                <a:lnTo>
                  <a:pt x="9735942" y="5671186"/>
                </a:lnTo>
                <a:lnTo>
                  <a:pt x="0" y="56711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144000" y="5143500"/>
            <a:ext cx="9584075" cy="5825403"/>
          </a:xfrm>
          <a:custGeom>
            <a:avLst/>
            <a:gdLst/>
            <a:ahLst/>
            <a:cxnLst/>
            <a:rect r="r" b="b" t="t" l="l"/>
            <a:pathLst>
              <a:path h="5825403" w="9584075">
                <a:moveTo>
                  <a:pt x="0" y="0"/>
                </a:moveTo>
                <a:lnTo>
                  <a:pt x="9584075" y="0"/>
                </a:lnTo>
                <a:lnTo>
                  <a:pt x="9584075" y="5825403"/>
                </a:lnTo>
                <a:lnTo>
                  <a:pt x="0" y="58254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806" r="0" b="-480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304276" y="305643"/>
            <a:ext cx="6955024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3"/>
              </a:lnSpc>
            </a:pPr>
            <a:r>
              <a:rPr lang="en-US" sz="3519" b="true">
                <a:solidFill>
                  <a:srgbClr val="F7F7F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2020-2021 Explosion</a:t>
            </a:r>
          </a:p>
          <a:p>
            <a:pPr algn="ctr">
              <a:lnSpc>
                <a:spcPts val="4223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941399" y="5388505"/>
            <a:ext cx="5261202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83"/>
              </a:lnSpc>
            </a:pPr>
            <a:r>
              <a:rPr lang="en-US" sz="3319" b="true">
                <a:solidFill>
                  <a:srgbClr val="F7F7F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2022 Reality Check</a:t>
            </a:r>
          </a:p>
          <a:p>
            <a:pPr algn="ctr">
              <a:lnSpc>
                <a:spcPts val="4343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240538" y="6148121"/>
            <a:ext cx="8662924" cy="410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57"/>
              </a:lnSpc>
            </a:pPr>
            <a:r>
              <a:rPr lang="en-US" sz="3104">
                <a:solidFill>
                  <a:srgbClr val="F7F7F7"/>
                </a:solidFill>
                <a:latin typeface="Montserrat"/>
                <a:ea typeface="Montserrat"/>
                <a:cs typeface="Montserrat"/>
                <a:sym typeface="Montserrat"/>
              </a:rPr>
              <a:t>The crash wiped out more than 70% of DeFi's market capitalization, exposing systemic vulnerabilities including smart contract exploits, unsustainable tokenomics, and excessive leverage across protocols.</a:t>
            </a:r>
          </a:p>
          <a:p>
            <a:pPr algn="ctr">
              <a:lnSpc>
                <a:spcPts val="4657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9144000" y="942975"/>
            <a:ext cx="8618140" cy="4468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51"/>
              </a:lnSpc>
            </a:pPr>
            <a:r>
              <a:rPr lang="en-US" sz="2967">
                <a:solidFill>
                  <a:srgbClr val="F7F7F7"/>
                </a:solidFill>
                <a:latin typeface="Montserrat"/>
                <a:ea typeface="Montserrat"/>
                <a:cs typeface="Montserrat"/>
                <a:sym typeface="Montserrat"/>
              </a:rPr>
              <a:t>DeFi's Total Value Locked (TVL) skyrocketed from under $1 billion to over $100 billion in just 18 months. Yield farming hype and liquidity mining incentives created unprecedented momentum as investors rushed to capture double and triple-digit APYs.</a:t>
            </a:r>
          </a:p>
          <a:p>
            <a:pPr algn="ctr">
              <a:lnSpc>
                <a:spcPts val="4451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82397" y="0"/>
            <a:ext cx="8105603" cy="12166009"/>
          </a:xfrm>
          <a:custGeom>
            <a:avLst/>
            <a:gdLst/>
            <a:ahLst/>
            <a:cxnLst/>
            <a:rect r="r" b="b" t="t" l="l"/>
            <a:pathLst>
              <a:path h="12166009" w="8105603">
                <a:moveTo>
                  <a:pt x="0" y="0"/>
                </a:moveTo>
                <a:lnTo>
                  <a:pt x="8105603" y="0"/>
                </a:lnTo>
                <a:lnTo>
                  <a:pt x="8105603" y="12166009"/>
                </a:lnTo>
                <a:lnTo>
                  <a:pt x="0" y="121660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38542" y="156210"/>
            <a:ext cx="16391297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 u="sng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IMPACT OF BUBBLES ON THE DEFI ECOSYSTEM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32521" y="1322409"/>
            <a:ext cx="9999626" cy="9425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32" indent="-388616" lvl="1">
              <a:lnSpc>
                <a:spcPts val="5399"/>
              </a:lnSpc>
              <a:buFont typeface="Arial"/>
              <a:buChar char="•"/>
            </a:pP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DeFi bubbles often lead to severe </a:t>
            </a:r>
            <a:r>
              <a:rPr lang="en-US" b="true" sz="35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market corrections</a:t>
            </a:r>
          </a:p>
          <a:p>
            <a:pPr algn="l" marL="777232" indent="-388616" lvl="1">
              <a:lnSpc>
                <a:spcPts val="5399"/>
              </a:lnSpc>
              <a:buFont typeface="Arial"/>
              <a:buChar char="•"/>
            </a:pP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b="true" sz="35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Significant losses</a:t>
            </a: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for investors and undermining confidence in the ecosystem. </a:t>
            </a:r>
          </a:p>
          <a:p>
            <a:pPr algn="l" marL="777232" indent="-388616" lvl="1">
              <a:lnSpc>
                <a:spcPts val="5399"/>
              </a:lnSpc>
              <a:buFont typeface="Arial"/>
              <a:buChar char="•"/>
            </a:pP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These cycles also </a:t>
            </a:r>
            <a:r>
              <a:rPr lang="en-US" b="true" sz="35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expose vulnerabilities in protocols</a:t>
            </a: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, such as liquidity risks and security flaws. </a:t>
            </a:r>
          </a:p>
          <a:p>
            <a:pPr algn="l" marL="777232" indent="-388616" lvl="1">
              <a:lnSpc>
                <a:spcPts val="5399"/>
              </a:lnSpc>
              <a:buFont typeface="Arial"/>
              <a:buChar char="•"/>
            </a:pP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Despite short-term setbacks, bubbles can stimulate innovation and </a:t>
            </a:r>
            <a:r>
              <a:rPr lang="en-US" b="true" sz="35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attract new participants</a:t>
            </a:r>
            <a:r>
              <a:rPr lang="en-US" sz="359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, ultimately contributing to the ecosystem’s</a:t>
            </a:r>
            <a:r>
              <a:rPr lang="en-US" b="true" sz="3599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long-term evolution.</a:t>
            </a:r>
          </a:p>
          <a:p>
            <a:pPr algn="l">
              <a:lnSpc>
                <a:spcPts val="539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2207" y="1710690"/>
            <a:ext cx="10388700" cy="7904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9903" indent="-414951" lvl="1">
              <a:lnSpc>
                <a:spcPts val="5765"/>
              </a:lnSpc>
              <a:buFont typeface="Arial"/>
              <a:buChar char="•"/>
            </a:pP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Set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tin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g</a:t>
            </a:r>
            <a:r>
              <a:rPr lang="en-US" b="true" sz="3843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exposure limits</a:t>
            </a:r>
          </a:p>
          <a:p>
            <a:pPr algn="l" marL="829903" indent="-414951" lvl="1">
              <a:lnSpc>
                <a:spcPts val="5765"/>
              </a:lnSpc>
              <a:buFont typeface="Arial"/>
              <a:buChar char="•"/>
            </a:pPr>
            <a:r>
              <a:rPr lang="en-US" b="true" sz="3843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Continuous monitoring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of protocol health</a:t>
            </a:r>
          </a:p>
          <a:p>
            <a:pPr algn="l" marL="829903" indent="-414951" lvl="1">
              <a:lnSpc>
                <a:spcPts val="5765"/>
              </a:lnSpc>
              <a:buFont typeface="Arial"/>
              <a:buChar char="•"/>
            </a:pP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Employing </a:t>
            </a:r>
            <a:r>
              <a:rPr lang="en-US" b="true" sz="3843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automated alert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syst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ms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and stress testing scenarios helps in mitigating potential losses.</a:t>
            </a:r>
          </a:p>
          <a:p>
            <a:pPr algn="l" marL="829903" indent="-414951" lvl="1">
              <a:lnSpc>
                <a:spcPts val="5765"/>
              </a:lnSpc>
              <a:buFont typeface="Arial"/>
              <a:buChar char="•"/>
            </a:pP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foste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ring </a:t>
            </a:r>
            <a:r>
              <a:rPr lang="en-US" b="true" sz="3843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transparency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nd robu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t </a:t>
            </a:r>
            <a:r>
              <a:rPr lang="en-US" b="true" sz="3843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governance frameworks</a:t>
            </a:r>
            <a:r>
              <a:rPr lang="en-US" sz="3843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can enhance resilience against bubble-related disruptions.</a:t>
            </a:r>
          </a:p>
          <a:p>
            <a:pPr algn="l">
              <a:lnSpc>
                <a:spcPts val="5765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697977" y="1133851"/>
            <a:ext cx="7220604" cy="8124449"/>
          </a:xfrm>
          <a:custGeom>
            <a:avLst/>
            <a:gdLst/>
            <a:ahLst/>
            <a:cxnLst/>
            <a:rect r="r" b="b" t="t" l="l"/>
            <a:pathLst>
              <a:path h="8124449" w="7220604">
                <a:moveTo>
                  <a:pt x="0" y="0"/>
                </a:moveTo>
                <a:lnTo>
                  <a:pt x="7220605" y="0"/>
                </a:lnTo>
                <a:lnTo>
                  <a:pt x="7220605" y="8124449"/>
                </a:lnTo>
                <a:lnTo>
                  <a:pt x="0" y="81244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8003" y="156210"/>
            <a:ext cx="16391297" cy="165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 u="sng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RISK MANAGEMENT AND MITIGATION STRATEGIES</a:t>
            </a: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8314" y="1355338"/>
            <a:ext cx="7288048" cy="4897766"/>
          </a:xfrm>
          <a:custGeom>
            <a:avLst/>
            <a:gdLst/>
            <a:ahLst/>
            <a:cxnLst/>
            <a:rect r="r" b="b" t="t" l="l"/>
            <a:pathLst>
              <a:path h="4897766" w="7288048">
                <a:moveTo>
                  <a:pt x="0" y="0"/>
                </a:moveTo>
                <a:lnTo>
                  <a:pt x="7288048" y="0"/>
                </a:lnTo>
                <a:lnTo>
                  <a:pt x="7288048" y="4897765"/>
                </a:lnTo>
                <a:lnTo>
                  <a:pt x="0" y="48977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9268" r="-195036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68147" y="5434862"/>
            <a:ext cx="6434825" cy="4852138"/>
          </a:xfrm>
          <a:custGeom>
            <a:avLst/>
            <a:gdLst/>
            <a:ahLst/>
            <a:cxnLst/>
            <a:rect r="r" b="b" t="t" l="l"/>
            <a:pathLst>
              <a:path h="4852138" w="6434825">
                <a:moveTo>
                  <a:pt x="0" y="0"/>
                </a:moveTo>
                <a:lnTo>
                  <a:pt x="6434825" y="0"/>
                </a:lnTo>
                <a:lnTo>
                  <a:pt x="6434825" y="4852138"/>
                </a:lnTo>
                <a:lnTo>
                  <a:pt x="0" y="4852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1031" t="-39861" r="-10915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16789" y="1355338"/>
            <a:ext cx="7271211" cy="5102277"/>
          </a:xfrm>
          <a:custGeom>
            <a:avLst/>
            <a:gdLst/>
            <a:ahLst/>
            <a:cxnLst/>
            <a:rect r="r" b="b" t="t" l="l"/>
            <a:pathLst>
              <a:path h="5102277" w="7271211">
                <a:moveTo>
                  <a:pt x="0" y="0"/>
                </a:moveTo>
                <a:lnTo>
                  <a:pt x="7271211" y="0"/>
                </a:lnTo>
                <a:lnTo>
                  <a:pt x="7271211" y="5102277"/>
                </a:lnTo>
                <a:lnTo>
                  <a:pt x="0" y="51022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7625" t="-34518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68003" y="156210"/>
            <a:ext cx="16391297" cy="165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 u="sng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RISK MANAGEMENT AND MITIGATION STRATEGIES</a:t>
            </a: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040967"/>
            <a:ext cx="15893481" cy="2036826"/>
            <a:chOff x="0" y="0"/>
            <a:chExt cx="3270264" cy="419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0264" cy="419100"/>
            </a:xfrm>
            <a:custGeom>
              <a:avLst/>
              <a:gdLst/>
              <a:ahLst/>
              <a:cxnLst/>
              <a:rect r="r" b="b" t="t" l="l"/>
              <a:pathLst>
                <a:path h="419100" w="3270264">
                  <a:moveTo>
                    <a:pt x="9514" y="0"/>
                  </a:moveTo>
                  <a:lnTo>
                    <a:pt x="3260750" y="0"/>
                  </a:lnTo>
                  <a:cubicBezTo>
                    <a:pt x="3263273" y="0"/>
                    <a:pt x="3265693" y="1002"/>
                    <a:pt x="3267477" y="2787"/>
                  </a:cubicBezTo>
                  <a:cubicBezTo>
                    <a:pt x="3269261" y="4571"/>
                    <a:pt x="3270264" y="6991"/>
                    <a:pt x="3270264" y="9514"/>
                  </a:cubicBezTo>
                  <a:lnTo>
                    <a:pt x="3270264" y="409586"/>
                  </a:lnTo>
                  <a:cubicBezTo>
                    <a:pt x="3270264" y="414840"/>
                    <a:pt x="3266004" y="419100"/>
                    <a:pt x="3260750" y="419100"/>
                  </a:cubicBezTo>
                  <a:lnTo>
                    <a:pt x="9514" y="419100"/>
                  </a:lnTo>
                  <a:cubicBezTo>
                    <a:pt x="4260" y="419100"/>
                    <a:pt x="0" y="414840"/>
                    <a:pt x="0" y="409586"/>
                  </a:cubicBezTo>
                  <a:lnTo>
                    <a:pt x="0" y="9514"/>
                  </a:lnTo>
                  <a:cubicBezTo>
                    <a:pt x="0" y="4260"/>
                    <a:pt x="4260" y="0"/>
                    <a:pt x="9514" y="0"/>
                  </a:cubicBezTo>
                  <a:close/>
                </a:path>
              </a:pathLst>
            </a:custGeom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3270264" cy="4095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109414" y="5962650"/>
            <a:ext cx="14812767" cy="3339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32" indent="-388616" lvl="1">
              <a:lnSpc>
                <a:spcPts val="5399"/>
              </a:lnSpc>
              <a:spcBef>
                <a:spcPct val="0"/>
              </a:spcBef>
              <a:buFont typeface="Arial"/>
              <a:buChar char="•"/>
            </a:pPr>
            <a:r>
              <a:rPr lang="en-US" sz="3599" strike="noStrike" u="none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•Prioritize protocol security audits and track records</a:t>
            </a:r>
          </a:p>
          <a:p>
            <a:pPr algn="l" marL="777232" indent="-388616" lvl="1">
              <a:lnSpc>
                <a:spcPts val="5399"/>
              </a:lnSpc>
              <a:spcBef>
                <a:spcPct val="0"/>
              </a:spcBef>
              <a:buFont typeface="Arial"/>
              <a:buChar char="•"/>
            </a:pPr>
            <a:r>
              <a:rPr lang="en-US" sz="3599" strike="noStrike" u="none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•Demand real-world use cases beyond speculation</a:t>
            </a:r>
          </a:p>
          <a:p>
            <a:pPr algn="l" marL="777232" indent="-388616" lvl="1">
              <a:lnSpc>
                <a:spcPts val="5399"/>
              </a:lnSpc>
              <a:spcBef>
                <a:spcPct val="0"/>
              </a:spcBef>
              <a:buFont typeface="Arial"/>
              <a:buChar char="•"/>
            </a:pPr>
            <a:r>
              <a:rPr lang="en-US" sz="3599" strike="noStrike" u="none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•Monitor regulatory developments closely</a:t>
            </a:r>
          </a:p>
          <a:p>
            <a:pPr algn="l" marL="777232" indent="-388616" lvl="1">
              <a:lnSpc>
                <a:spcPts val="5399"/>
              </a:lnSpc>
              <a:spcBef>
                <a:spcPct val="0"/>
              </a:spcBef>
              <a:buFont typeface="Arial"/>
              <a:buChar char="•"/>
            </a:pPr>
            <a:r>
              <a:rPr lang="en-US" sz="3599" strike="noStrike" u="none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•Practice disciplined position sizing and risk management</a:t>
            </a:r>
          </a:p>
          <a:p>
            <a:pPr algn="l" marL="777232" indent="-388616" lvl="1">
              <a:lnSpc>
                <a:spcPts val="5399"/>
              </a:lnSpc>
              <a:spcBef>
                <a:spcPct val="0"/>
              </a:spcBef>
              <a:buFont typeface="Arial"/>
              <a:buChar char="•"/>
            </a:pPr>
            <a:r>
              <a:rPr lang="en-US" sz="3599" strike="noStrike" u="none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•Maintain patience during both FOMO and panic phases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5705475"/>
            <a:ext cx="15893481" cy="4107398"/>
            <a:chOff x="0" y="0"/>
            <a:chExt cx="3270264" cy="84514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270264" cy="845144"/>
            </a:xfrm>
            <a:custGeom>
              <a:avLst/>
              <a:gdLst/>
              <a:ahLst/>
              <a:cxnLst/>
              <a:rect r="r" b="b" t="t" l="l"/>
              <a:pathLst>
                <a:path h="845144" w="3270264">
                  <a:moveTo>
                    <a:pt x="9514" y="0"/>
                  </a:moveTo>
                  <a:lnTo>
                    <a:pt x="3260750" y="0"/>
                  </a:lnTo>
                  <a:cubicBezTo>
                    <a:pt x="3263273" y="0"/>
                    <a:pt x="3265693" y="1002"/>
                    <a:pt x="3267477" y="2787"/>
                  </a:cubicBezTo>
                  <a:cubicBezTo>
                    <a:pt x="3269261" y="4571"/>
                    <a:pt x="3270264" y="6991"/>
                    <a:pt x="3270264" y="9514"/>
                  </a:cubicBezTo>
                  <a:lnTo>
                    <a:pt x="3270264" y="835630"/>
                  </a:lnTo>
                  <a:cubicBezTo>
                    <a:pt x="3270264" y="840884"/>
                    <a:pt x="3266004" y="845144"/>
                    <a:pt x="3260750" y="845144"/>
                  </a:cubicBezTo>
                  <a:lnTo>
                    <a:pt x="9514" y="845144"/>
                  </a:lnTo>
                  <a:cubicBezTo>
                    <a:pt x="4260" y="845144"/>
                    <a:pt x="0" y="840884"/>
                    <a:pt x="0" y="835630"/>
                  </a:cubicBezTo>
                  <a:lnTo>
                    <a:pt x="0" y="9514"/>
                  </a:lnTo>
                  <a:cubicBezTo>
                    <a:pt x="0" y="4260"/>
                    <a:pt x="4260" y="0"/>
                    <a:pt x="9514" y="0"/>
                  </a:cubicBezTo>
                  <a:close/>
                </a:path>
              </a:pathLst>
            </a:custGeom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9525"/>
              <a:ext cx="3270264" cy="8356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330176" y="4639755"/>
            <a:ext cx="2142260" cy="2131441"/>
          </a:xfrm>
          <a:custGeom>
            <a:avLst/>
            <a:gdLst/>
            <a:ahLst/>
            <a:cxnLst/>
            <a:rect r="r" b="b" t="t" l="l"/>
            <a:pathLst>
              <a:path h="2131441" w="2142260">
                <a:moveTo>
                  <a:pt x="0" y="0"/>
                </a:moveTo>
                <a:lnTo>
                  <a:pt x="2142260" y="0"/>
                </a:lnTo>
                <a:lnTo>
                  <a:pt x="2142260" y="2131440"/>
                </a:lnTo>
                <a:lnTo>
                  <a:pt x="0" y="21314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38542" y="156210"/>
            <a:ext cx="15010915" cy="165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b="true" sz="4800" u="sng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NAVIGATING THE NEXT DEFI WAVE</a:t>
            </a:r>
          </a:p>
          <a:p>
            <a:pPr algn="ctr">
              <a:lnSpc>
                <a:spcPts val="671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6046887" y="1453515"/>
            <a:ext cx="6194227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9"/>
              </a:lnSpc>
              <a:spcBef>
                <a:spcPct val="0"/>
              </a:spcBef>
            </a:pPr>
            <a:r>
              <a:rPr lang="en-US" b="true" sz="3599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Inevitable Conclusion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38542" y="2134502"/>
            <a:ext cx="15010915" cy="1764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199" strike="noStrike" u="none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Another DeFi bubble is highly probable given historical patterns, human psychology, and market dynamics. However, precise timing and magnitude remain fundamentally unpredictable.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257703" y="5143500"/>
            <a:ext cx="377259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9"/>
              </a:lnSpc>
              <a:spcBef>
                <a:spcPct val="0"/>
              </a:spcBef>
            </a:pPr>
            <a:r>
              <a:rPr lang="en-US" b="true" sz="3399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Your Action Plan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06515" y="3922745"/>
            <a:ext cx="10074970" cy="1642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b="true" sz="96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8434614" y="5708403"/>
            <a:ext cx="1418771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DAHA8ft1OiY</dc:identifier>
  <dcterms:modified xsi:type="dcterms:W3CDTF">2011-08-01T06:04:30Z</dcterms:modified>
  <cp:revision>1</cp:revision>
  <dc:title>DEFI CASE STUDY PPT </dc:title>
</cp:coreProperties>
</file>

<file path=docProps/thumbnail.jpeg>
</file>